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eff2ebb72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deff2ebb72_0_15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ff2ebb72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eff2ebb72_0_1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a060ee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fa060ee6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fa060ee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dfa060ee6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fa060ee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dfa060ee6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ff2ebb72_0_1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deff2ebb72_0_1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  <p:sp>
        <p:nvSpPr>
          <p:cNvPr id="88" name="Google Shape;88;p1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">
  <p:cSld name="3 colonn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15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 immagine">
  <p:cSld name="3 colonne immagin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16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16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6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16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6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>
            <a:off x="848969" y="4206241"/>
            <a:ext cx="10494062" cy="23792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ookman Old Style"/>
              <a:buNone/>
            </a:pPr>
            <a:r>
              <a:rPr lang="en-US" sz="2000"/>
              <a:t>ISTITUTO D’ISTRUZIONE SUPERIORE GUGLIELMO MARCONI ​</a:t>
            </a:r>
            <a:br>
              <a:rPr lang="en-US" sz="2000"/>
            </a:br>
            <a:r>
              <a:rPr lang="en-US" sz="2000"/>
              <a:t>CIVITAVECCHIA​</a:t>
            </a:r>
            <a:br>
              <a:rPr lang="en-US" sz="2000"/>
            </a:br>
            <a:r>
              <a:rPr lang="en-US" sz="2000"/>
              <a:t>ESAME  DI  STATO  ANNO 2020​</a:t>
            </a:r>
            <a:br>
              <a:rPr lang="en-US" sz="2000"/>
            </a:br>
            <a:r>
              <a:rPr lang="en-US" sz="2000"/>
              <a:t>STUDENTE: Lepore Emanuele​</a:t>
            </a:r>
            <a:br>
              <a:rPr lang="en-US" sz="2000"/>
            </a:br>
            <a:r>
              <a:rPr lang="en-US" sz="2000"/>
              <a:t>CLASSE: V, SEZIONE A</a:t>
            </a:r>
            <a:br>
              <a:rPr lang="en-US" sz="2000"/>
            </a:br>
            <a:r>
              <a:rPr lang="en-US" sz="2000"/>
              <a:t>INDIRIZZO: Informatico</a:t>
            </a:r>
            <a:br>
              <a:rPr lang="en-US" sz="2000"/>
            </a:br>
            <a:endParaRPr sz="2000"/>
          </a:p>
        </p:txBody>
      </p:sp>
      <p:sp>
        <p:nvSpPr>
          <p:cNvPr id="139" name="Google Shape;139;p19"/>
          <p:cNvSpPr/>
          <p:nvPr/>
        </p:nvSpPr>
        <p:spPr>
          <a:xfrm>
            <a:off x="1752600" y="771525"/>
            <a:ext cx="8686800" cy="3086100"/>
          </a:xfrm>
          <a:prstGeom prst="rect">
            <a:avLst/>
          </a:prstGeom>
          <a:solidFill>
            <a:srgbClr val="FFFFFF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4991" rotWithShape="0" algn="ctr" dir="5400000" dist="17780">
              <a:schemeClr val="dk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Un modello molecolare" id="140" name="Google Shape;140;p19"/>
          <p:cNvPicPr preferRelativeResize="0"/>
          <p:nvPr/>
        </p:nvPicPr>
        <p:blipFill rotWithShape="1">
          <a:blip r:embed="rId4">
            <a:alphaModFix/>
          </a:blip>
          <a:srcRect b="9910" l="0" r="2" t="7320"/>
          <a:stretch/>
        </p:blipFill>
        <p:spPr>
          <a:xfrm>
            <a:off x="1887006" y="907751"/>
            <a:ext cx="5111115" cy="282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4524" l="0" r="3" t="2609"/>
          <a:stretch/>
        </p:blipFill>
        <p:spPr>
          <a:xfrm>
            <a:off x="7228901" y="907751"/>
            <a:ext cx="3058097" cy="2823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nometro" id="260" name="Google Shape;260;p28"/>
          <p:cNvPicPr preferRelativeResize="0"/>
          <p:nvPr/>
        </p:nvPicPr>
        <p:blipFill rotWithShape="1">
          <a:blip r:embed="rId4">
            <a:alphaModFix amt="35000"/>
          </a:blip>
          <a:srcRect b="0" l="0" r="0" t="4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1595275" y="2159175"/>
            <a:ext cx="90015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i="1" lang="en-US" sz="2800">
                <a:solidFill>
                  <a:srgbClr val="FFC000"/>
                </a:solidFill>
              </a:rPr>
              <a:t>TEMPI E LUOGO DI SVOLGIMENTO</a:t>
            </a:r>
            <a:r>
              <a:rPr lang="en-US" sz="2800">
                <a:solidFill>
                  <a:srgbClr val="FFC000"/>
                </a:solidFill>
              </a:rPr>
              <a:t>.</a:t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br>
              <a:rPr lang="en-US" sz="2800">
                <a:solidFill>
                  <a:srgbClr val="FFC000"/>
                </a:solidFill>
              </a:rPr>
            </a:br>
            <a:r>
              <a:rPr lang="en-US" sz="2800"/>
              <a:t>Nonni su internet</a:t>
            </a:r>
            <a:r>
              <a:rPr lang="en-US" sz="2800"/>
              <a:t> inizio: 12/11/2018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31/03/2019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luogo: Marconi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Cisco inizio: 14/09/2020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31/03/2021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luogo: Marconi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nometro" id="267" name="Google Shape;267;p29"/>
          <p:cNvPicPr preferRelativeResize="0"/>
          <p:nvPr/>
        </p:nvPicPr>
        <p:blipFill rotWithShape="1">
          <a:blip r:embed="rId4">
            <a:alphaModFix amt="35000"/>
          </a:blip>
          <a:srcRect b="0" l="0" r="0" t="4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1595275" y="2159175"/>
            <a:ext cx="90015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i="1" lang="en-US" sz="2800">
                <a:solidFill>
                  <a:srgbClr val="FFC000"/>
                </a:solidFill>
              </a:rPr>
              <a:t>TEMPI E LUOGO DI SVOLGIMENTO</a:t>
            </a:r>
            <a:r>
              <a:rPr lang="en-US" sz="2800">
                <a:solidFill>
                  <a:srgbClr val="FFC000"/>
                </a:solidFill>
              </a:rPr>
              <a:t>.</a:t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br>
              <a:rPr lang="en-US" sz="2800">
                <a:solidFill>
                  <a:srgbClr val="FFC000"/>
                </a:solidFill>
              </a:rPr>
            </a:br>
            <a:r>
              <a:rPr lang="en-US" sz="2800"/>
              <a:t>Coding guys galice</a:t>
            </a:r>
            <a:r>
              <a:rPr lang="en-US" sz="2800"/>
              <a:t> inizio: 01/03/2019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31/05/2019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luogo: Galice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3443"/>
              <a:buFont typeface="Bookman Old Style"/>
              <a:buNone/>
            </a:pPr>
            <a:r>
              <a:rPr lang="en-US" sz="3355"/>
              <a:t>Totale ore di alternanza in 3 anni: </a:t>
            </a:r>
            <a:r>
              <a:rPr lang="en-US" sz="3355">
                <a:solidFill>
                  <a:schemeClr val="accent5"/>
                </a:solidFill>
              </a:rPr>
              <a:t>519</a:t>
            </a:r>
            <a:r>
              <a:rPr lang="en-US" sz="2800">
                <a:solidFill>
                  <a:schemeClr val="accent5"/>
                </a:solidFill>
              </a:rPr>
              <a:t> ore</a:t>
            </a:r>
            <a:endParaRPr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7872575" y="628651"/>
            <a:ext cx="3643150" cy="34956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en-US"/>
              <a:t>COMPETENZE ACQUISITE DURANTE IL PERCORSO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lt1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4991" rotWithShape="0" algn="ctr" dir="5400000" dist="17780">
              <a:schemeClr val="dk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4">
            <a:alphaModFix/>
          </a:blip>
          <a:srcRect b="2" l="4825" r="4267" t="0"/>
          <a:stretch/>
        </p:blipFill>
        <p:spPr>
          <a:xfrm>
            <a:off x="1137490" y="1114868"/>
            <a:ext cx="5926045" cy="462826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/>
          <p:nvPr/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Bookman Old Style"/>
              <a:buNone/>
            </a:pPr>
            <a:r>
              <a:rPr lang="en-US" sz="2900"/>
              <a:t>ELENCO COMPETENZE TRASVERSALI ACQUISITE </a:t>
            </a:r>
            <a:endParaRPr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1634556" y="2258975"/>
            <a:ext cx="8913361" cy="3301245"/>
            <a:chOff x="720156" y="1321"/>
            <a:chExt cx="8913361" cy="3301245"/>
          </a:xfrm>
        </p:grpSpPr>
        <p:sp>
          <p:nvSpPr>
            <p:cNvPr id="284" name="Google Shape;284;p31"/>
            <p:cNvSpPr/>
            <p:nvPr/>
          </p:nvSpPr>
          <p:spPr>
            <a:xfrm>
              <a:off x="720156" y="1321"/>
              <a:ext cx="1650622" cy="990373"/>
            </a:xfrm>
            <a:prstGeom prst="rect">
              <a:avLst/>
            </a:prstGeom>
            <a:gradFill>
              <a:gsLst>
                <a:gs pos="0">
                  <a:srgbClr val="6DC6AD"/>
                </a:gs>
                <a:gs pos="69000">
                  <a:srgbClr val="3BC3A2"/>
                </a:gs>
                <a:gs pos="100000">
                  <a:srgbClr val="34B193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720156" y="1321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Capacità di lavorare con gli altri in maniera costruttiva;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535841" y="1321"/>
              <a:ext cx="1650622" cy="990373"/>
            </a:xfrm>
            <a:prstGeom prst="rect">
              <a:avLst/>
            </a:prstGeom>
            <a:gradFill>
              <a:gsLst>
                <a:gs pos="0">
                  <a:srgbClr val="6AA9D0"/>
                </a:gs>
                <a:gs pos="69000">
                  <a:srgbClr val="3797CE"/>
                </a:gs>
                <a:gs pos="100000">
                  <a:srgbClr val="2D8ABD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 txBox="1"/>
            <p:nvPr/>
          </p:nvSpPr>
          <p:spPr>
            <a:xfrm>
              <a:off x="2535841" y="1321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lavorare sia in modalità collaborativa sia in gruppo;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351526" y="1321"/>
              <a:ext cx="1650622" cy="990373"/>
            </a:xfrm>
            <a:prstGeom prst="rect">
              <a:avLst/>
            </a:prstGeom>
            <a:gradFill>
              <a:gsLst>
                <a:gs pos="0">
                  <a:srgbClr val="A77FCF"/>
                </a:gs>
                <a:gs pos="69000">
                  <a:srgbClr val="9054C9"/>
                </a:gs>
                <a:gs pos="100000">
                  <a:srgbClr val="8347BA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 txBox="1"/>
            <p:nvPr/>
          </p:nvSpPr>
          <p:spPr>
            <a:xfrm>
              <a:off x="4351526" y="1321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comunicare efficacemente con gli altri;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6167211" y="1321"/>
              <a:ext cx="1650622" cy="990373"/>
            </a:xfrm>
            <a:prstGeom prst="rect">
              <a:avLst/>
            </a:prstGeom>
            <a:gradFill>
              <a:gsLst>
                <a:gs pos="0">
                  <a:srgbClr val="CA6C85"/>
                </a:gs>
                <a:gs pos="69000">
                  <a:srgbClr val="C93861"/>
                </a:gs>
                <a:gs pos="100000">
                  <a:srgbClr val="B7315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 txBox="1"/>
            <p:nvPr/>
          </p:nvSpPr>
          <p:spPr>
            <a:xfrm>
              <a:off x="6167211" y="1321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motivare gli altri e valorizzare le proprie idee;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7982895" y="1321"/>
              <a:ext cx="1650622" cy="990373"/>
            </a:xfrm>
            <a:prstGeom prst="rect">
              <a:avLst/>
            </a:prstGeom>
            <a:gradFill>
              <a:gsLst>
                <a:gs pos="0">
                  <a:srgbClr val="E0A862"/>
                </a:gs>
                <a:gs pos="69000">
                  <a:srgbClr val="E39624"/>
                </a:gs>
                <a:gs pos="100000">
                  <a:srgbClr val="D1891C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 txBox="1"/>
            <p:nvPr/>
          </p:nvSpPr>
          <p:spPr>
            <a:xfrm>
              <a:off x="7982895" y="1321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riflettere su sé stessi ed individuare le proprie attitudini;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20156" y="1156757"/>
              <a:ext cx="1650622" cy="990373"/>
            </a:xfrm>
            <a:prstGeom prst="rect">
              <a:avLst/>
            </a:prstGeom>
            <a:gradFill>
              <a:gsLst>
                <a:gs pos="0">
                  <a:srgbClr val="6DC6AD"/>
                </a:gs>
                <a:gs pos="69000">
                  <a:srgbClr val="3BC3A2"/>
                </a:gs>
                <a:gs pos="100000">
                  <a:srgbClr val="34B193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 txBox="1"/>
            <p:nvPr/>
          </p:nvSpPr>
          <p:spPr>
            <a:xfrm>
              <a:off x="720156" y="1156757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gestire il tempo e le informazioni;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535841" y="1156757"/>
              <a:ext cx="1650622" cy="990373"/>
            </a:xfrm>
            <a:prstGeom prst="rect">
              <a:avLst/>
            </a:prstGeom>
            <a:gradFill>
              <a:gsLst>
                <a:gs pos="0">
                  <a:srgbClr val="6AA9D0"/>
                </a:gs>
                <a:gs pos="69000">
                  <a:srgbClr val="3797CE"/>
                </a:gs>
                <a:gs pos="100000">
                  <a:srgbClr val="2D8ABD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 txBox="1"/>
            <p:nvPr/>
          </p:nvSpPr>
          <p:spPr>
            <a:xfrm>
              <a:off x="2535841" y="1156757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prendere iniziative;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4351526" y="1156757"/>
              <a:ext cx="1650622" cy="990373"/>
            </a:xfrm>
            <a:prstGeom prst="rect">
              <a:avLst/>
            </a:prstGeom>
            <a:gradFill>
              <a:gsLst>
                <a:gs pos="0">
                  <a:srgbClr val="A77FCF"/>
                </a:gs>
                <a:gs pos="69000">
                  <a:srgbClr val="9054C9"/>
                </a:gs>
                <a:gs pos="100000">
                  <a:srgbClr val="8347BA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 txBox="1"/>
            <p:nvPr/>
          </p:nvSpPr>
          <p:spPr>
            <a:xfrm>
              <a:off x="4351526" y="1156757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accettare la responsabilità;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6167211" y="1156757"/>
              <a:ext cx="1650622" cy="990373"/>
            </a:xfrm>
            <a:prstGeom prst="rect">
              <a:avLst/>
            </a:prstGeom>
            <a:gradFill>
              <a:gsLst>
                <a:gs pos="0">
                  <a:srgbClr val="CA6C85"/>
                </a:gs>
                <a:gs pos="69000">
                  <a:srgbClr val="C93861"/>
                </a:gs>
                <a:gs pos="100000">
                  <a:srgbClr val="B73157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6167211" y="1156757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gestire l’incertezza, la complessità e lo stress;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982895" y="1156757"/>
              <a:ext cx="1650622" cy="990373"/>
            </a:xfrm>
            <a:prstGeom prst="rect">
              <a:avLst/>
            </a:prstGeom>
            <a:gradFill>
              <a:gsLst>
                <a:gs pos="0">
                  <a:srgbClr val="E0A862"/>
                </a:gs>
                <a:gs pos="69000">
                  <a:srgbClr val="E39624"/>
                </a:gs>
                <a:gs pos="100000">
                  <a:srgbClr val="D1891C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7982895" y="1156757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riflettere criticamente e di prendere decisioni;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443683" y="2312193"/>
              <a:ext cx="1650622" cy="990373"/>
            </a:xfrm>
            <a:prstGeom prst="rect">
              <a:avLst/>
            </a:prstGeom>
            <a:gradFill>
              <a:gsLst>
                <a:gs pos="0">
                  <a:srgbClr val="6DC6AD"/>
                </a:gs>
                <a:gs pos="69000">
                  <a:srgbClr val="3BC3A2"/>
                </a:gs>
                <a:gs pos="100000">
                  <a:srgbClr val="34B193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3443683" y="2312193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Capacità di pensiero critico e possesso di abilità integrate nella soluzione dei problemi; 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259368" y="2312193"/>
              <a:ext cx="1650622" cy="990373"/>
            </a:xfrm>
            <a:prstGeom prst="rect">
              <a:avLst/>
            </a:prstGeom>
            <a:gradFill>
              <a:gsLst>
                <a:gs pos="0">
                  <a:srgbClr val="6AA9D0"/>
                </a:gs>
                <a:gs pos="69000">
                  <a:srgbClr val="3797CE"/>
                </a:gs>
                <a:gs pos="100000">
                  <a:srgbClr val="2D8ABD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38100" sy="960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 txBox="1"/>
            <p:nvPr/>
          </p:nvSpPr>
          <p:spPr>
            <a:xfrm>
              <a:off x="5259368" y="2312193"/>
              <a:ext cx="1650622" cy="99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ckwel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- Creatività e immaginazione.</a:t>
              </a:r>
              <a:endPara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6687957" y="354421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9078365" y="354421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1904292" y="107790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49" name="Google Shape;149;p20"/>
          <p:cNvSpPr/>
          <p:nvPr/>
        </p:nvSpPr>
        <p:spPr>
          <a:xfrm>
            <a:off x="1902667" y="169437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1902667" y="231107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</a:t>
            </a:r>
            <a:endParaRPr sz="1900"/>
          </a:p>
        </p:txBody>
      </p:sp>
      <p:sp>
        <p:nvSpPr>
          <p:cNvPr id="151" name="Google Shape;151;p20"/>
          <p:cNvSpPr/>
          <p:nvPr/>
        </p:nvSpPr>
        <p:spPr>
          <a:xfrm>
            <a:off x="1902667" y="292754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1902667" y="354421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4295814" y="107790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294189" y="169437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294189" y="231107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4294189" y="292754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295989" y="354421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1905625" y="257950"/>
            <a:ext cx="9554700" cy="8199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Valutazione personale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687782" y="107790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6687957" y="169437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6687957" y="231107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6687957" y="292754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9078365" y="107790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9078540" y="169437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9078365" y="2311070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9078365" y="292754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flipH="1" rot="5400000">
            <a:off x="4202250" y="222650"/>
            <a:ext cx="194400" cy="4793700"/>
          </a:xfrm>
          <a:prstGeom prst="round2SameRect">
            <a:avLst>
              <a:gd fmla="val 48071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flipH="1" rot="5400000">
            <a:off x="3735922" y="695000"/>
            <a:ext cx="188400" cy="38490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flipH="1" rot="5400000">
            <a:off x="4196802" y="-393425"/>
            <a:ext cx="187500" cy="47925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flipH="1" rot="5400000">
            <a:off x="4087453" y="-273350"/>
            <a:ext cx="189300" cy="4552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2F2F2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550967" y="1694382"/>
            <a:ext cx="1352700" cy="6171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Cisco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50967" y="2311076"/>
            <a:ext cx="1352700" cy="617100"/>
          </a:xfrm>
          <a:prstGeom prst="rect">
            <a:avLst/>
          </a:prstGeom>
          <a:solidFill>
            <a:srgbClr val="3D3D3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Progetto clil (Medie)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50967" y="2927545"/>
            <a:ext cx="1352700" cy="6171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Torneo tennis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50967" y="3544217"/>
            <a:ext cx="1352700" cy="6171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Nonni su internet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550967" y="257950"/>
            <a:ext cx="1352700" cy="14373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Patentino della robotica (comau)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 flipH="1" rot="5400000">
            <a:off x="4403248" y="-812500"/>
            <a:ext cx="188700" cy="43974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flipH="1" rot="5400000">
            <a:off x="2538425" y="861250"/>
            <a:ext cx="189300" cy="10497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2F2F2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2683633" y="1355950"/>
            <a:ext cx="59700" cy="60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3850546" y="1355949"/>
            <a:ext cx="59700" cy="603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 flipH="1" rot="5400000">
            <a:off x="4198900" y="840775"/>
            <a:ext cx="183300" cy="4792500"/>
          </a:xfrm>
          <a:prstGeom prst="round2SameRect">
            <a:avLst>
              <a:gd fmla="val 4835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 flipH="1" rot="5400000">
            <a:off x="3739973" y="1296550"/>
            <a:ext cx="188400" cy="3879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10758085" y="4204079"/>
            <a:ext cx="702300" cy="1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505050"/>
                </a:solidFill>
                <a:latin typeface="Roboto"/>
                <a:ea typeface="Roboto"/>
                <a:cs typeface="Roboto"/>
                <a:sym typeface="Roboto"/>
              </a:rPr>
              <a:t>LOREM</a:t>
            </a:r>
            <a:endParaRPr sz="1900">
              <a:solidFill>
                <a:srgbClr val="505050"/>
              </a:solidFill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0754705" y="4225548"/>
            <a:ext cx="88500" cy="76800"/>
          </a:xfrm>
          <a:prstGeom prst="triangle">
            <a:avLst>
              <a:gd fmla="val 50000" name="adj"/>
            </a:avLst>
          </a:prstGeom>
          <a:solidFill>
            <a:srgbClr val="505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 flipH="1" rot="5400000">
            <a:off x="4209946" y="1451875"/>
            <a:ext cx="188700" cy="48030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 flipH="1" rot="5400000">
            <a:off x="3807360" y="1857625"/>
            <a:ext cx="188400" cy="39915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50967" y="4160717"/>
            <a:ext cx="1352700" cy="6171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Coding guys Galice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52942" y="4777367"/>
            <a:ext cx="1352700" cy="617100"/>
          </a:xfrm>
          <a:prstGeom prst="rect">
            <a:avLst/>
          </a:prstGeom>
          <a:solidFill>
            <a:srgbClr val="41414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Travelab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687957" y="416209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9078365" y="416209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902667" y="416209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4295989" y="4162092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6690932" y="477736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9081340" y="477736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905642" y="477736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4298964" y="4777367"/>
            <a:ext cx="2390100" cy="61710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 flipH="1" rot="5400000">
            <a:off x="4200396" y="2695875"/>
            <a:ext cx="188700" cy="4784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 flipH="1" rot="5400000">
            <a:off x="4205096" y="2072500"/>
            <a:ext cx="188700" cy="47937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 flipH="1" rot="5400000">
            <a:off x="3571905" y="-195150"/>
            <a:ext cx="188700" cy="31629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 flipH="1" rot="5400000">
            <a:off x="4076899" y="-891250"/>
            <a:ext cx="189300" cy="45549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2F2F2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flipH="1" rot="5400000">
            <a:off x="3736097" y="2544850"/>
            <a:ext cx="188400" cy="38490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 flipH="1" rot="5400000">
            <a:off x="4050102" y="2849475"/>
            <a:ext cx="188400" cy="44766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775" y="1282775"/>
            <a:ext cx="9633326" cy="53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3527825" y="618275"/>
            <a:ext cx="543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PATENTINO DELLA ROBOTICA</a:t>
            </a:r>
            <a:endParaRPr b="1" sz="25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0677"/>
            <a:ext cx="6094950" cy="51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950" y="1350675"/>
            <a:ext cx="6094949" cy="5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888225" y="589725"/>
            <a:ext cx="431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NDG LINUX UNHATCHED</a:t>
            </a:r>
            <a:endParaRPr b="1" sz="25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7045125" y="589725"/>
            <a:ext cx="419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NDG LINUX ESSENTIALS</a:t>
            </a:r>
            <a:endParaRPr b="1" sz="25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" y="1555200"/>
            <a:ext cx="5840226" cy="49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375" y="1555200"/>
            <a:ext cx="6237624" cy="49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1265063" y="903625"/>
            <a:ext cx="346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CCNA</a:t>
            </a:r>
            <a:endParaRPr b="1" sz="25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7009188" y="903625"/>
            <a:ext cx="412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IT ESSENTIALS</a:t>
            </a:r>
            <a:endParaRPr b="1" sz="2500">
              <a:solidFill>
                <a:srgbClr val="FF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4"/>
          <p:cNvPicPr preferRelativeResize="0"/>
          <p:nvPr>
            <p:ph idx="1" type="body"/>
          </p:nvPr>
        </p:nvPicPr>
        <p:blipFill rotWithShape="1">
          <a:blip r:embed="rId4">
            <a:alphaModFix amt="35000"/>
          </a:blip>
          <a:srcRect b="18148" l="0" r="0" t="68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type="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 sz="4800"/>
              <a:t>NONNI SU INTERNET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913794" y="4217161"/>
            <a:ext cx="10364412" cy="1264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ookman Old Style"/>
              <a:buNone/>
            </a:pPr>
            <a:r>
              <a:rPr lang="en-US" sz="4100"/>
              <a:t>TORNEO INTERNAZIONALE TENNIS IN CARROZZINA</a:t>
            </a:r>
            <a:endParaRPr/>
          </a:p>
        </p:txBody>
      </p:sp>
      <p:pic>
        <p:nvPicPr>
          <p:cNvPr id="240" name="Google Shape;240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382" y="839047"/>
            <a:ext cx="4298131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2743" y="839047"/>
            <a:ext cx="2278936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nometro" id="246" name="Google Shape;246;p26"/>
          <p:cNvPicPr preferRelativeResize="0"/>
          <p:nvPr/>
        </p:nvPicPr>
        <p:blipFill rotWithShape="1">
          <a:blip r:embed="rId4">
            <a:alphaModFix amt="35000"/>
          </a:blip>
          <a:srcRect b="0" l="0" r="0" t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 txBox="1"/>
          <p:nvPr>
            <p:ph type="title"/>
          </p:nvPr>
        </p:nvSpPr>
        <p:spPr>
          <a:xfrm>
            <a:off x="1595275" y="2159175"/>
            <a:ext cx="90015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i="1" lang="en-US" sz="2800">
                <a:solidFill>
                  <a:srgbClr val="FFC000"/>
                </a:solidFill>
              </a:rPr>
              <a:t>TEMPI E LUOGO DI SVOLGIMENTO</a:t>
            </a:r>
            <a:r>
              <a:rPr lang="en-US" sz="2800">
                <a:solidFill>
                  <a:srgbClr val="FFC000"/>
                </a:solidFill>
              </a:rPr>
              <a:t>.</a:t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br>
              <a:rPr lang="en-US" sz="2800">
                <a:solidFill>
                  <a:srgbClr val="FFC000"/>
                </a:solidFill>
              </a:rPr>
            </a:br>
            <a:r>
              <a:rPr lang="en-US" sz="2800"/>
              <a:t>Patentino della robotica inizio: 01/09/2019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31/08/2020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    luogo: Marconi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Travelab</a:t>
            </a:r>
            <a:r>
              <a:rPr lang="en-US" sz="2800"/>
              <a:t> inizio: 09/11/2020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08/06/2021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    luogo: DAD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nometro" id="253" name="Google Shape;253;p27"/>
          <p:cNvPicPr preferRelativeResize="0"/>
          <p:nvPr/>
        </p:nvPicPr>
        <p:blipFill rotWithShape="1">
          <a:blip r:embed="rId4">
            <a:alphaModFix amt="35000"/>
          </a:blip>
          <a:srcRect b="0" l="0" r="0" t="4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F445F">
                  <a:alpha val="4705"/>
                </a:srgbClr>
              </a:gs>
              <a:gs pos="32000">
                <a:srgbClr val="1F445F">
                  <a:alpha val="4705"/>
                </a:srgbClr>
              </a:gs>
              <a:gs pos="100000">
                <a:srgbClr val="10243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>
            <p:ph type="title"/>
          </p:nvPr>
        </p:nvSpPr>
        <p:spPr>
          <a:xfrm>
            <a:off x="1595275" y="2159175"/>
            <a:ext cx="90015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i="1"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i="1" lang="en-US" sz="2800">
                <a:solidFill>
                  <a:srgbClr val="FFC000"/>
                </a:solidFill>
              </a:rPr>
              <a:t>TEMPI E LUOGO DI SVOLGIMENTO</a:t>
            </a:r>
            <a:r>
              <a:rPr lang="en-US" sz="2800">
                <a:solidFill>
                  <a:srgbClr val="FFC000"/>
                </a:solidFill>
              </a:rPr>
              <a:t>.</a:t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>
              <a:solidFill>
                <a:srgbClr val="FFC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br>
              <a:rPr lang="en-US" sz="2800">
                <a:solidFill>
                  <a:srgbClr val="FFC000"/>
                </a:solidFill>
              </a:rPr>
            </a:br>
            <a:r>
              <a:rPr lang="en-US" sz="2800"/>
              <a:t>La scuola in un clil</a:t>
            </a:r>
            <a:r>
              <a:rPr lang="en-US" sz="2800"/>
              <a:t> inizio: 01/12/2020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31/05/2021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luogo: DAD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Torneo Tennis inizio: 30/09/2020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fine: 04/10/2020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en-US" sz="2800"/>
              <a:t>                                          luogo: DLF Civitavecchia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